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84" r:id="rId2"/>
    <p:sldId id="367" r:id="rId3"/>
    <p:sldId id="368" r:id="rId4"/>
    <p:sldId id="350" r:id="rId5"/>
    <p:sldId id="369" r:id="rId6"/>
    <p:sldId id="370" r:id="rId7"/>
    <p:sldId id="385" r:id="rId8"/>
    <p:sldId id="386" r:id="rId9"/>
    <p:sldId id="383" r:id="rId10"/>
    <p:sldId id="371" r:id="rId11"/>
    <p:sldId id="374" r:id="rId12"/>
    <p:sldId id="284" r:id="rId13"/>
    <p:sldId id="380" r:id="rId14"/>
    <p:sldId id="381" r:id="rId15"/>
    <p:sldId id="387" r:id="rId16"/>
    <p:sldId id="376" r:id="rId17"/>
    <p:sldId id="377" r:id="rId18"/>
    <p:sldId id="378" r:id="rId19"/>
    <p:sldId id="382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1398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2D5150-2A42-48CF-B05F-EEE50C7B0E4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9FD57D-08E8-4F07-A9C6-812E8C3D3D06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Формы организации педагогических советов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6BE704F-60CD-46CA-8BCA-4C3636984763}" type="parTrans" cxnId="{777163A7-26EE-4951-B48D-F0499E58D166}">
      <dgm:prSet/>
      <dgm:spPr/>
      <dgm:t>
        <a:bodyPr/>
        <a:lstStyle/>
        <a:p>
          <a:endParaRPr lang="ru-RU"/>
        </a:p>
      </dgm:t>
    </dgm:pt>
    <dgm:pt modelId="{5A135BA3-764E-48F1-8E76-7BB6DE3DE81C}" type="sibTrans" cxnId="{777163A7-26EE-4951-B48D-F0499E58D166}">
      <dgm:prSet/>
      <dgm:spPr/>
      <dgm:t>
        <a:bodyPr/>
        <a:lstStyle/>
        <a:p>
          <a:endParaRPr lang="ru-RU"/>
        </a:p>
      </dgm:t>
    </dgm:pt>
    <dgm:pt modelId="{8EDE9B52-E1B1-4630-8E22-8CAAB7CF3DD3}">
      <dgm:prSet phldrT="[Текст]" custT="1"/>
      <dgm:spPr/>
      <dgm:t>
        <a:bodyPr/>
        <a:lstStyle/>
        <a:p>
          <a:r>
            <a:rPr lang="ru-RU" sz="2000" b="1" dirty="0" smtClean="0">
              <a:effectLst/>
            </a:rPr>
            <a:t>Традиционные (классические)</a:t>
          </a:r>
          <a:endParaRPr lang="ru-RU" sz="2000" b="1" dirty="0">
            <a:effectLst/>
          </a:endParaRPr>
        </a:p>
      </dgm:t>
    </dgm:pt>
    <dgm:pt modelId="{F1E489B4-AB99-439D-B606-CC873F737DFA}" type="parTrans" cxnId="{67C07BA3-7A3F-414C-A572-54B24A050F7E}">
      <dgm:prSet/>
      <dgm:spPr/>
      <dgm:t>
        <a:bodyPr/>
        <a:lstStyle/>
        <a:p>
          <a:endParaRPr lang="ru-RU"/>
        </a:p>
      </dgm:t>
    </dgm:pt>
    <dgm:pt modelId="{AD217C51-5612-4F6B-93B4-186690A53501}" type="sibTrans" cxnId="{67C07BA3-7A3F-414C-A572-54B24A050F7E}">
      <dgm:prSet/>
      <dgm:spPr/>
      <dgm:t>
        <a:bodyPr/>
        <a:lstStyle/>
        <a:p>
          <a:endParaRPr lang="ru-RU"/>
        </a:p>
      </dgm:t>
    </dgm:pt>
    <dgm:pt modelId="{1AFEF6D6-360F-4220-AA6B-5929F3859AB6}">
      <dgm:prSet phldrT="[Текст]" custT="1"/>
      <dgm:spPr/>
      <dgm:t>
        <a:bodyPr/>
        <a:lstStyle/>
        <a:p>
          <a:r>
            <a:rPr lang="ru-RU" sz="2000" b="1" dirty="0" smtClean="0"/>
            <a:t>Нетрадиционные</a:t>
          </a:r>
          <a:endParaRPr lang="ru-RU" sz="2000" b="1" dirty="0"/>
        </a:p>
      </dgm:t>
    </dgm:pt>
    <dgm:pt modelId="{11A451F5-982D-4C7A-B58F-AFF23CB31360}" type="parTrans" cxnId="{AFD25BA2-8C80-46DF-87C9-DB498484B1FA}">
      <dgm:prSet/>
      <dgm:spPr/>
      <dgm:t>
        <a:bodyPr/>
        <a:lstStyle/>
        <a:p>
          <a:endParaRPr lang="ru-RU"/>
        </a:p>
      </dgm:t>
    </dgm:pt>
    <dgm:pt modelId="{8578F99C-66D4-47B2-99CC-8F48FA0FDD99}" type="sibTrans" cxnId="{AFD25BA2-8C80-46DF-87C9-DB498484B1FA}">
      <dgm:prSet/>
      <dgm:spPr/>
      <dgm:t>
        <a:bodyPr/>
        <a:lstStyle/>
        <a:p>
          <a:endParaRPr lang="ru-RU"/>
        </a:p>
      </dgm:t>
    </dgm:pt>
    <dgm:pt modelId="{2E76D778-9C86-4B20-9A1B-62F4A7634245}">
      <dgm:prSet custT="1"/>
      <dgm:spPr/>
      <dgm:t>
        <a:bodyPr/>
        <a:lstStyle/>
        <a:p>
          <a:r>
            <a:rPr lang="ru-RU" sz="2000" b="1" dirty="0" smtClean="0"/>
            <a:t>С использованием отдельных методов активизации педагогов</a:t>
          </a:r>
        </a:p>
      </dgm:t>
    </dgm:pt>
    <dgm:pt modelId="{82C1A3FC-67FD-4380-A33B-313D8294CF9D}" type="parTrans" cxnId="{8DB74B85-8CCD-4C2A-8D63-B426C4AEBB6D}">
      <dgm:prSet/>
      <dgm:spPr/>
      <dgm:t>
        <a:bodyPr/>
        <a:lstStyle/>
        <a:p>
          <a:endParaRPr lang="ru-RU"/>
        </a:p>
      </dgm:t>
    </dgm:pt>
    <dgm:pt modelId="{F3757E13-852A-48B5-BD64-91FCB21AB62D}" type="sibTrans" cxnId="{8DB74B85-8CCD-4C2A-8D63-B426C4AEBB6D}">
      <dgm:prSet/>
      <dgm:spPr/>
      <dgm:t>
        <a:bodyPr/>
        <a:lstStyle/>
        <a:p>
          <a:endParaRPr lang="ru-RU"/>
        </a:p>
      </dgm:t>
    </dgm:pt>
    <dgm:pt modelId="{7E279CBE-43AF-434D-BFE9-F327A7E7CCD4}" type="pres">
      <dgm:prSet presAssocID="{752D5150-2A42-48CF-B05F-EEE50C7B0E4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0705CCE-23F2-4F5E-B0C1-72EA30FE9CC7}" type="pres">
      <dgm:prSet presAssocID="{229FD57D-08E8-4F07-A9C6-812E8C3D3D06}" presName="hierRoot1" presStyleCnt="0"/>
      <dgm:spPr/>
    </dgm:pt>
    <dgm:pt modelId="{8D41AEFF-1819-41FF-A153-F2F254281D32}" type="pres">
      <dgm:prSet presAssocID="{229FD57D-08E8-4F07-A9C6-812E8C3D3D06}" presName="composite" presStyleCnt="0"/>
      <dgm:spPr/>
    </dgm:pt>
    <dgm:pt modelId="{468CDB78-EADF-49E9-9FDE-31ADBFCE83C7}" type="pres">
      <dgm:prSet presAssocID="{229FD57D-08E8-4F07-A9C6-812E8C3D3D06}" presName="background" presStyleLbl="node0" presStyleIdx="0" presStyleCnt="1"/>
      <dgm:spPr/>
    </dgm:pt>
    <dgm:pt modelId="{C93C6297-FA3C-49E9-8288-1F02E3FFB984}" type="pres">
      <dgm:prSet presAssocID="{229FD57D-08E8-4F07-A9C6-812E8C3D3D06}" presName="text" presStyleLbl="fgAcc0" presStyleIdx="0" presStyleCnt="1" custScaleX="405540" custScaleY="206731" custLinFactNeighborX="-15021" custLinFactNeighborY="-653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6CDDA2-3725-4762-B9F3-FF3D1BBF95DC}" type="pres">
      <dgm:prSet presAssocID="{229FD57D-08E8-4F07-A9C6-812E8C3D3D06}" presName="hierChild2" presStyleCnt="0"/>
      <dgm:spPr/>
    </dgm:pt>
    <dgm:pt modelId="{1398D986-B9E6-4265-8DDD-DE2A2BC17614}" type="pres">
      <dgm:prSet presAssocID="{F1E489B4-AB99-439D-B606-CC873F737DFA}" presName="Name10" presStyleLbl="parChTrans1D2" presStyleIdx="0" presStyleCnt="3"/>
      <dgm:spPr/>
      <dgm:t>
        <a:bodyPr/>
        <a:lstStyle/>
        <a:p>
          <a:endParaRPr lang="ru-RU"/>
        </a:p>
      </dgm:t>
    </dgm:pt>
    <dgm:pt modelId="{C2D153D9-0520-45FA-9F60-C47A55E012B9}" type="pres">
      <dgm:prSet presAssocID="{8EDE9B52-E1B1-4630-8E22-8CAAB7CF3DD3}" presName="hierRoot2" presStyleCnt="0"/>
      <dgm:spPr/>
    </dgm:pt>
    <dgm:pt modelId="{B845523A-679F-401D-81B6-112A4EC0E9B1}" type="pres">
      <dgm:prSet presAssocID="{8EDE9B52-E1B1-4630-8E22-8CAAB7CF3DD3}" presName="composite2" presStyleCnt="0"/>
      <dgm:spPr/>
    </dgm:pt>
    <dgm:pt modelId="{BA96B1C8-F919-498B-99CF-8119A420AF2A}" type="pres">
      <dgm:prSet presAssocID="{8EDE9B52-E1B1-4630-8E22-8CAAB7CF3DD3}" presName="background2" presStyleLbl="node2" presStyleIdx="0" presStyleCnt="3"/>
      <dgm:spPr/>
    </dgm:pt>
    <dgm:pt modelId="{6DE4003A-5282-43B1-B08B-2D60B02BDC69}" type="pres">
      <dgm:prSet presAssocID="{8EDE9B52-E1B1-4630-8E22-8CAAB7CF3DD3}" presName="text2" presStyleLbl="fgAcc2" presStyleIdx="0" presStyleCnt="3" custScaleX="310946" custScaleY="226459" custLinFactNeighborX="-11764" custLinFactNeighborY="-4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66CB320-8AC0-4F78-AA9B-ED7BB96E10D7}" type="pres">
      <dgm:prSet presAssocID="{8EDE9B52-E1B1-4630-8E22-8CAAB7CF3DD3}" presName="hierChild3" presStyleCnt="0"/>
      <dgm:spPr/>
    </dgm:pt>
    <dgm:pt modelId="{843F59D0-633E-4D2D-9B5B-6728E6850938}" type="pres">
      <dgm:prSet presAssocID="{82C1A3FC-67FD-4380-A33B-313D8294CF9D}" presName="Name10" presStyleLbl="parChTrans1D2" presStyleIdx="1" presStyleCnt="3"/>
      <dgm:spPr/>
      <dgm:t>
        <a:bodyPr/>
        <a:lstStyle/>
        <a:p>
          <a:endParaRPr lang="ru-RU"/>
        </a:p>
      </dgm:t>
    </dgm:pt>
    <dgm:pt modelId="{FEFDB400-1053-4CB8-BA18-7A809EFA69FF}" type="pres">
      <dgm:prSet presAssocID="{2E76D778-9C86-4B20-9A1B-62F4A7634245}" presName="hierRoot2" presStyleCnt="0"/>
      <dgm:spPr/>
    </dgm:pt>
    <dgm:pt modelId="{63B01FCF-6EB6-4D6A-9BA9-12B983548EBF}" type="pres">
      <dgm:prSet presAssocID="{2E76D778-9C86-4B20-9A1B-62F4A7634245}" presName="composite2" presStyleCnt="0"/>
      <dgm:spPr/>
    </dgm:pt>
    <dgm:pt modelId="{981C7302-A203-4C87-8F0D-06786DCD3B33}" type="pres">
      <dgm:prSet presAssocID="{2E76D778-9C86-4B20-9A1B-62F4A7634245}" presName="background2" presStyleLbl="node2" presStyleIdx="1" presStyleCnt="3"/>
      <dgm:spPr/>
    </dgm:pt>
    <dgm:pt modelId="{8652592C-8A0F-4C62-BB48-1CED6827D33E}" type="pres">
      <dgm:prSet presAssocID="{2E76D778-9C86-4B20-9A1B-62F4A7634245}" presName="text2" presStyleLbl="fgAcc2" presStyleIdx="1" presStyleCnt="3" custScaleX="326769" custScaleY="284109" custLinFactY="72810" custLinFactNeighborX="1535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83FADA-B4E5-4152-97B0-A24356F93CF7}" type="pres">
      <dgm:prSet presAssocID="{2E76D778-9C86-4B20-9A1B-62F4A7634245}" presName="hierChild3" presStyleCnt="0"/>
      <dgm:spPr/>
    </dgm:pt>
    <dgm:pt modelId="{70F7956A-480C-4794-83A1-4FF6C1FDF882}" type="pres">
      <dgm:prSet presAssocID="{11A451F5-982D-4C7A-B58F-AFF23CB31360}" presName="Name10" presStyleLbl="parChTrans1D2" presStyleIdx="2" presStyleCnt="3"/>
      <dgm:spPr/>
      <dgm:t>
        <a:bodyPr/>
        <a:lstStyle/>
        <a:p>
          <a:endParaRPr lang="ru-RU"/>
        </a:p>
      </dgm:t>
    </dgm:pt>
    <dgm:pt modelId="{2C911880-5C36-430E-806A-6F92E3FF18CF}" type="pres">
      <dgm:prSet presAssocID="{1AFEF6D6-360F-4220-AA6B-5929F3859AB6}" presName="hierRoot2" presStyleCnt="0"/>
      <dgm:spPr/>
    </dgm:pt>
    <dgm:pt modelId="{EB411D44-988F-49C2-A39F-5D9EF61EBB42}" type="pres">
      <dgm:prSet presAssocID="{1AFEF6D6-360F-4220-AA6B-5929F3859AB6}" presName="composite2" presStyleCnt="0"/>
      <dgm:spPr/>
    </dgm:pt>
    <dgm:pt modelId="{EAAC1A7D-A2E0-4CF1-8DEB-3DA0E2FE0110}" type="pres">
      <dgm:prSet presAssocID="{1AFEF6D6-360F-4220-AA6B-5929F3859AB6}" presName="background2" presStyleLbl="node2" presStyleIdx="2" presStyleCnt="3"/>
      <dgm:spPr/>
    </dgm:pt>
    <dgm:pt modelId="{1BCA0326-CABA-40B7-95C1-0901812869AD}" type="pres">
      <dgm:prSet presAssocID="{1AFEF6D6-360F-4220-AA6B-5929F3859AB6}" presName="text2" presStyleLbl="fgAcc2" presStyleIdx="2" presStyleCnt="3" custScaleX="293764" custScaleY="210358" custLinFactNeighborX="-8647" custLinFactNeighborY="-4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5E2978-DC57-4B1C-B9AD-E882B90941DB}" type="pres">
      <dgm:prSet presAssocID="{1AFEF6D6-360F-4220-AA6B-5929F3859AB6}" presName="hierChild3" presStyleCnt="0"/>
      <dgm:spPr/>
    </dgm:pt>
  </dgm:ptLst>
  <dgm:cxnLst>
    <dgm:cxn modelId="{96DB1F7A-E846-4C39-9E59-DABB791BC51F}" type="presOf" srcId="{F1E489B4-AB99-439D-B606-CC873F737DFA}" destId="{1398D986-B9E6-4265-8DDD-DE2A2BC17614}" srcOrd="0" destOrd="0" presId="urn:microsoft.com/office/officeart/2005/8/layout/hierarchy1"/>
    <dgm:cxn modelId="{FC0D0D00-2192-4E68-B252-6056ECF732DF}" type="presOf" srcId="{82C1A3FC-67FD-4380-A33B-313D8294CF9D}" destId="{843F59D0-633E-4D2D-9B5B-6728E6850938}" srcOrd="0" destOrd="0" presId="urn:microsoft.com/office/officeart/2005/8/layout/hierarchy1"/>
    <dgm:cxn modelId="{777163A7-26EE-4951-B48D-F0499E58D166}" srcId="{752D5150-2A42-48CF-B05F-EEE50C7B0E46}" destId="{229FD57D-08E8-4F07-A9C6-812E8C3D3D06}" srcOrd="0" destOrd="0" parTransId="{B6BE704F-60CD-46CA-8BCA-4C3636984763}" sibTransId="{5A135BA3-764E-48F1-8E76-7BB6DE3DE81C}"/>
    <dgm:cxn modelId="{F8513DD3-6EF7-4F54-98CF-A09590E38410}" type="presOf" srcId="{752D5150-2A42-48CF-B05F-EEE50C7B0E46}" destId="{7E279CBE-43AF-434D-BFE9-F327A7E7CCD4}" srcOrd="0" destOrd="0" presId="urn:microsoft.com/office/officeart/2005/8/layout/hierarchy1"/>
    <dgm:cxn modelId="{67C07BA3-7A3F-414C-A572-54B24A050F7E}" srcId="{229FD57D-08E8-4F07-A9C6-812E8C3D3D06}" destId="{8EDE9B52-E1B1-4630-8E22-8CAAB7CF3DD3}" srcOrd="0" destOrd="0" parTransId="{F1E489B4-AB99-439D-B606-CC873F737DFA}" sibTransId="{AD217C51-5612-4F6B-93B4-186690A53501}"/>
    <dgm:cxn modelId="{18C37AC3-F642-4D05-9384-9CD357794EC8}" type="presOf" srcId="{1AFEF6D6-360F-4220-AA6B-5929F3859AB6}" destId="{1BCA0326-CABA-40B7-95C1-0901812869AD}" srcOrd="0" destOrd="0" presId="urn:microsoft.com/office/officeart/2005/8/layout/hierarchy1"/>
    <dgm:cxn modelId="{2F4CDE6E-99EF-4F45-9AB4-DC3289A46FEB}" type="presOf" srcId="{11A451F5-982D-4C7A-B58F-AFF23CB31360}" destId="{70F7956A-480C-4794-83A1-4FF6C1FDF882}" srcOrd="0" destOrd="0" presId="urn:microsoft.com/office/officeart/2005/8/layout/hierarchy1"/>
    <dgm:cxn modelId="{A07731A2-90B2-4291-8B4D-03B046C0A085}" type="presOf" srcId="{2E76D778-9C86-4B20-9A1B-62F4A7634245}" destId="{8652592C-8A0F-4C62-BB48-1CED6827D33E}" srcOrd="0" destOrd="0" presId="urn:microsoft.com/office/officeart/2005/8/layout/hierarchy1"/>
    <dgm:cxn modelId="{AFD25BA2-8C80-46DF-87C9-DB498484B1FA}" srcId="{229FD57D-08E8-4F07-A9C6-812E8C3D3D06}" destId="{1AFEF6D6-360F-4220-AA6B-5929F3859AB6}" srcOrd="2" destOrd="0" parTransId="{11A451F5-982D-4C7A-B58F-AFF23CB31360}" sibTransId="{8578F99C-66D4-47B2-99CC-8F48FA0FDD99}"/>
    <dgm:cxn modelId="{8DB74B85-8CCD-4C2A-8D63-B426C4AEBB6D}" srcId="{229FD57D-08E8-4F07-A9C6-812E8C3D3D06}" destId="{2E76D778-9C86-4B20-9A1B-62F4A7634245}" srcOrd="1" destOrd="0" parTransId="{82C1A3FC-67FD-4380-A33B-313D8294CF9D}" sibTransId="{F3757E13-852A-48B5-BD64-91FCB21AB62D}"/>
    <dgm:cxn modelId="{8AED93D5-8BC2-41A0-968D-1E6A8B061DC1}" type="presOf" srcId="{8EDE9B52-E1B1-4630-8E22-8CAAB7CF3DD3}" destId="{6DE4003A-5282-43B1-B08B-2D60B02BDC69}" srcOrd="0" destOrd="0" presId="urn:microsoft.com/office/officeart/2005/8/layout/hierarchy1"/>
    <dgm:cxn modelId="{32B31FB0-410A-4EA4-8213-115591ACB71D}" type="presOf" srcId="{229FD57D-08E8-4F07-A9C6-812E8C3D3D06}" destId="{C93C6297-FA3C-49E9-8288-1F02E3FFB984}" srcOrd="0" destOrd="0" presId="urn:microsoft.com/office/officeart/2005/8/layout/hierarchy1"/>
    <dgm:cxn modelId="{EEC76310-04CC-49B3-8C1C-615AFD98C824}" type="presParOf" srcId="{7E279CBE-43AF-434D-BFE9-F327A7E7CCD4}" destId="{00705CCE-23F2-4F5E-B0C1-72EA30FE9CC7}" srcOrd="0" destOrd="0" presId="urn:microsoft.com/office/officeart/2005/8/layout/hierarchy1"/>
    <dgm:cxn modelId="{F2384306-7DCB-4615-B009-777B45AAB925}" type="presParOf" srcId="{00705CCE-23F2-4F5E-B0C1-72EA30FE9CC7}" destId="{8D41AEFF-1819-41FF-A153-F2F254281D32}" srcOrd="0" destOrd="0" presId="urn:microsoft.com/office/officeart/2005/8/layout/hierarchy1"/>
    <dgm:cxn modelId="{C220D7C1-864F-49F8-8934-0E1154C90DBC}" type="presParOf" srcId="{8D41AEFF-1819-41FF-A153-F2F254281D32}" destId="{468CDB78-EADF-49E9-9FDE-31ADBFCE83C7}" srcOrd="0" destOrd="0" presId="urn:microsoft.com/office/officeart/2005/8/layout/hierarchy1"/>
    <dgm:cxn modelId="{A34C3756-4884-4437-B33E-4E305E41D0E4}" type="presParOf" srcId="{8D41AEFF-1819-41FF-A153-F2F254281D32}" destId="{C93C6297-FA3C-49E9-8288-1F02E3FFB984}" srcOrd="1" destOrd="0" presId="urn:microsoft.com/office/officeart/2005/8/layout/hierarchy1"/>
    <dgm:cxn modelId="{A8EFBD32-3336-4AEA-8138-BB51E17CAC88}" type="presParOf" srcId="{00705CCE-23F2-4F5E-B0C1-72EA30FE9CC7}" destId="{F96CDDA2-3725-4762-B9F3-FF3D1BBF95DC}" srcOrd="1" destOrd="0" presId="urn:microsoft.com/office/officeart/2005/8/layout/hierarchy1"/>
    <dgm:cxn modelId="{C722AE8B-E4C1-44F2-8D34-D51181633F07}" type="presParOf" srcId="{F96CDDA2-3725-4762-B9F3-FF3D1BBF95DC}" destId="{1398D986-B9E6-4265-8DDD-DE2A2BC17614}" srcOrd="0" destOrd="0" presId="urn:microsoft.com/office/officeart/2005/8/layout/hierarchy1"/>
    <dgm:cxn modelId="{61DFD3DB-FF1C-4992-A6CA-02DF8A62DF89}" type="presParOf" srcId="{F96CDDA2-3725-4762-B9F3-FF3D1BBF95DC}" destId="{C2D153D9-0520-45FA-9F60-C47A55E012B9}" srcOrd="1" destOrd="0" presId="urn:microsoft.com/office/officeart/2005/8/layout/hierarchy1"/>
    <dgm:cxn modelId="{B262C69C-3972-4D49-A16E-82A6004E7F09}" type="presParOf" srcId="{C2D153D9-0520-45FA-9F60-C47A55E012B9}" destId="{B845523A-679F-401D-81B6-112A4EC0E9B1}" srcOrd="0" destOrd="0" presId="urn:microsoft.com/office/officeart/2005/8/layout/hierarchy1"/>
    <dgm:cxn modelId="{9388FB31-43FC-4F00-A8B5-DB9B489A3872}" type="presParOf" srcId="{B845523A-679F-401D-81B6-112A4EC0E9B1}" destId="{BA96B1C8-F919-498B-99CF-8119A420AF2A}" srcOrd="0" destOrd="0" presId="urn:microsoft.com/office/officeart/2005/8/layout/hierarchy1"/>
    <dgm:cxn modelId="{8574AE11-3190-4F6E-A0A9-C0E2D73C9D0B}" type="presParOf" srcId="{B845523A-679F-401D-81B6-112A4EC0E9B1}" destId="{6DE4003A-5282-43B1-B08B-2D60B02BDC69}" srcOrd="1" destOrd="0" presId="urn:microsoft.com/office/officeart/2005/8/layout/hierarchy1"/>
    <dgm:cxn modelId="{B6AFCB6B-6983-45FD-A0BD-97C43D197A0B}" type="presParOf" srcId="{C2D153D9-0520-45FA-9F60-C47A55E012B9}" destId="{F66CB320-8AC0-4F78-AA9B-ED7BB96E10D7}" srcOrd="1" destOrd="0" presId="urn:microsoft.com/office/officeart/2005/8/layout/hierarchy1"/>
    <dgm:cxn modelId="{BBAAEAFE-E783-451E-BBA9-0C50407D61D5}" type="presParOf" srcId="{F96CDDA2-3725-4762-B9F3-FF3D1BBF95DC}" destId="{843F59D0-633E-4D2D-9B5B-6728E6850938}" srcOrd="2" destOrd="0" presId="urn:microsoft.com/office/officeart/2005/8/layout/hierarchy1"/>
    <dgm:cxn modelId="{EE57EDB1-5090-4577-B05B-C2F9B69CAC5A}" type="presParOf" srcId="{F96CDDA2-3725-4762-B9F3-FF3D1BBF95DC}" destId="{FEFDB400-1053-4CB8-BA18-7A809EFA69FF}" srcOrd="3" destOrd="0" presId="urn:microsoft.com/office/officeart/2005/8/layout/hierarchy1"/>
    <dgm:cxn modelId="{FB1F660A-5716-49C1-8D72-22E4C463AD82}" type="presParOf" srcId="{FEFDB400-1053-4CB8-BA18-7A809EFA69FF}" destId="{63B01FCF-6EB6-4D6A-9BA9-12B983548EBF}" srcOrd="0" destOrd="0" presId="urn:microsoft.com/office/officeart/2005/8/layout/hierarchy1"/>
    <dgm:cxn modelId="{7A8A2039-254C-4F59-923C-05035D56C627}" type="presParOf" srcId="{63B01FCF-6EB6-4D6A-9BA9-12B983548EBF}" destId="{981C7302-A203-4C87-8F0D-06786DCD3B33}" srcOrd="0" destOrd="0" presId="urn:microsoft.com/office/officeart/2005/8/layout/hierarchy1"/>
    <dgm:cxn modelId="{CD06472B-12E9-4772-960F-D751198F9E9C}" type="presParOf" srcId="{63B01FCF-6EB6-4D6A-9BA9-12B983548EBF}" destId="{8652592C-8A0F-4C62-BB48-1CED6827D33E}" srcOrd="1" destOrd="0" presId="urn:microsoft.com/office/officeart/2005/8/layout/hierarchy1"/>
    <dgm:cxn modelId="{8AC1B079-F7BA-46A8-83E3-B30BE0CF85F0}" type="presParOf" srcId="{FEFDB400-1053-4CB8-BA18-7A809EFA69FF}" destId="{6283FADA-B4E5-4152-97B0-A24356F93CF7}" srcOrd="1" destOrd="0" presId="urn:microsoft.com/office/officeart/2005/8/layout/hierarchy1"/>
    <dgm:cxn modelId="{8A4D1435-06E6-40B9-92A8-9F66E493BD7A}" type="presParOf" srcId="{F96CDDA2-3725-4762-B9F3-FF3D1BBF95DC}" destId="{70F7956A-480C-4794-83A1-4FF6C1FDF882}" srcOrd="4" destOrd="0" presId="urn:microsoft.com/office/officeart/2005/8/layout/hierarchy1"/>
    <dgm:cxn modelId="{1E2CEFE9-7248-4379-9FD9-4A22550B1D2A}" type="presParOf" srcId="{F96CDDA2-3725-4762-B9F3-FF3D1BBF95DC}" destId="{2C911880-5C36-430E-806A-6F92E3FF18CF}" srcOrd="5" destOrd="0" presId="urn:microsoft.com/office/officeart/2005/8/layout/hierarchy1"/>
    <dgm:cxn modelId="{EDF25E72-3F87-4B99-BEAE-7055EE8832B7}" type="presParOf" srcId="{2C911880-5C36-430E-806A-6F92E3FF18CF}" destId="{EB411D44-988F-49C2-A39F-5D9EF61EBB42}" srcOrd="0" destOrd="0" presId="urn:microsoft.com/office/officeart/2005/8/layout/hierarchy1"/>
    <dgm:cxn modelId="{7BDF518A-3ADB-4A92-9E67-C7B14C39B9DA}" type="presParOf" srcId="{EB411D44-988F-49C2-A39F-5D9EF61EBB42}" destId="{EAAC1A7D-A2E0-4CF1-8DEB-3DA0E2FE0110}" srcOrd="0" destOrd="0" presId="urn:microsoft.com/office/officeart/2005/8/layout/hierarchy1"/>
    <dgm:cxn modelId="{E83AA919-1F3F-4FB7-8CC9-83E4FF004075}" type="presParOf" srcId="{EB411D44-988F-49C2-A39F-5D9EF61EBB42}" destId="{1BCA0326-CABA-40B7-95C1-0901812869AD}" srcOrd="1" destOrd="0" presId="urn:microsoft.com/office/officeart/2005/8/layout/hierarchy1"/>
    <dgm:cxn modelId="{EAA94D33-3B62-405E-897D-13E5F9BEB1CB}" type="presParOf" srcId="{2C911880-5C36-430E-806A-6F92E3FF18CF}" destId="{7E5E2978-DC57-4B1C-B9AD-E882B90941DB}" srcOrd="1" destOrd="0" presId="urn:microsoft.com/office/officeart/2005/8/layout/hierarchy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3A572A1-2760-4348-BF51-11164BC148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B06BF1-FE3F-471F-BEA2-6552658031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C1008B5-37E1-427A-BF99-86B1944DAA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5FA5054-E2EB-4AA7-8229-2049842867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CF40901-DFA3-4ED6-B87F-5A796BC040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A1C9BB6-C22A-468F-B38E-926A7C4719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EBD0550-6C73-4815-AA19-7F8E2F945B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62B2CF8-A43B-4F01-9DF1-4D7108B06A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E857FEF-C105-4BA2-B9F4-329D748452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47966F0-96EF-4BCE-8F63-D307919E17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CE61AD1-1B83-416E-9D5D-1B8096EFD9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FCB25F-F922-408E-8C92-12108DADA9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8" r:id="rId1"/>
    <p:sldLayoutId id="2147484259" r:id="rId2"/>
    <p:sldLayoutId id="2147484260" r:id="rId3"/>
    <p:sldLayoutId id="2147484261" r:id="rId4"/>
    <p:sldLayoutId id="2147484262" r:id="rId5"/>
    <p:sldLayoutId id="2147484263" r:id="rId6"/>
    <p:sldLayoutId id="2147484264" r:id="rId7"/>
    <p:sldLayoutId id="2147484265" r:id="rId8"/>
    <p:sldLayoutId id="2147484266" r:id="rId9"/>
    <p:sldLayoutId id="2147484267" r:id="rId10"/>
    <p:sldLayoutId id="214748426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500" y="357188"/>
            <a:ext cx="8215313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Государственное профессиональное образовательное учреждение</a:t>
            </a:r>
          </a:p>
          <a:p>
            <a:pPr algn="ctr">
              <a:defRPr/>
            </a:pPr>
            <a:r>
              <a:rPr lang="ru-RU" alt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altLang="ru-RU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Юргинский</a:t>
            </a:r>
            <a:r>
              <a:rPr lang="ru-RU" alt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техникум машиностроения и информационных технологий»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4313" y="2143125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</a:t>
            </a:r>
            <a:b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методической работы </a:t>
            </a:r>
            <a:b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педагогическим коллективом </a:t>
            </a:r>
            <a:b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подготовке к введению профессионального стандарта педагога в формате </a:t>
            </a:r>
            <a:b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педагогического совета</a:t>
            </a:r>
            <a:endParaRPr lang="ru-RU" altLang="ru-RU" sz="32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72125" y="5357813"/>
            <a:ext cx="2447925" cy="720725"/>
          </a:xfrm>
        </p:spPr>
        <p:txBody>
          <a:bodyPr/>
          <a:lstStyle/>
          <a:p>
            <a:pPr algn="l" eaLnBrk="1" hangingPunct="1"/>
            <a:r>
              <a:rPr lang="ru-RU" altLang="ru-RU" sz="1600" b="1" smtClean="0">
                <a:solidFill>
                  <a:srgbClr val="003366"/>
                </a:solidFill>
              </a:rPr>
              <a:t>Старший методист</a:t>
            </a:r>
          </a:p>
          <a:p>
            <a:pPr algn="l" eaLnBrk="1" hangingPunct="1"/>
            <a:r>
              <a:rPr lang="ru-RU" altLang="ru-RU" sz="1600" b="1" smtClean="0">
                <a:solidFill>
                  <a:srgbClr val="003366"/>
                </a:solidFill>
              </a:rPr>
              <a:t>Старицына О. П.</a:t>
            </a:r>
          </a:p>
        </p:txBody>
      </p:sp>
      <p:sp>
        <p:nvSpPr>
          <p:cNvPr id="13317" name="TextBox 5"/>
          <p:cNvSpPr txBox="1">
            <a:spLocks noChangeArrowheads="1"/>
          </p:cNvSpPr>
          <p:nvPr/>
        </p:nvSpPr>
        <p:spPr bwMode="auto">
          <a:xfrm>
            <a:off x="3000375" y="6286500"/>
            <a:ext cx="26638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600" b="1">
                <a:solidFill>
                  <a:srgbClr val="000000"/>
                </a:solidFill>
              </a:rPr>
              <a:t>Юрга 2015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7929562" cy="4214812"/>
          </a:xfrm>
        </p:spPr>
        <p:txBody>
          <a:bodyPr/>
          <a:lstStyle/>
          <a:p>
            <a:pPr>
              <a:defRPr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организационное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включение в планирование методической работы мероприятий по подготовке к введению профессионального стандарта;</a:t>
            </a: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научно-методическое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ознакомление с </a:t>
            </a:r>
            <a:r>
              <a:rPr lang="ru-RU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профстандартом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педагога, анализ соответствия уровня образования и квалификации педагогов </a:t>
            </a:r>
            <a:r>
              <a:rPr lang="ru-RU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профстандарту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самооценка соответствия педагога требованиям </a:t>
            </a:r>
            <a:r>
              <a:rPr lang="ru-RU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профстандарта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«внутрифирменное обучение педагогов»;</a:t>
            </a: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нормативно-правовое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изучение, анализ и обсуждение нормативных документов, приведение в соответствие локальных нормативных актов (должностных инструкций, коллективного договора и др.).</a:t>
            </a: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500" y="357188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Направления деятельности по введению 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Профессионального стандарта педагога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4"/>
          <p:cNvGraphicFramePr>
            <a:graphicFrameLocks noGrp="1"/>
          </p:cNvGraphicFramePr>
          <p:nvPr>
            <p:ph idx="1"/>
          </p:nvPr>
        </p:nvGraphicFramePr>
        <p:xfrm>
          <a:off x="428596" y="357166"/>
          <a:ext cx="8215370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endParaRPr lang="ru-RU" altLang="ru-RU" smtClean="0"/>
          </a:p>
        </p:txBody>
      </p:sp>
      <p:sp>
        <p:nvSpPr>
          <p:cNvPr id="52227" name="Объект 2"/>
          <p:cNvSpPr>
            <a:spLocks noGrp="1"/>
          </p:cNvSpPr>
          <p:nvPr>
            <p:ph idx="1"/>
          </p:nvPr>
        </p:nvSpPr>
        <p:spPr>
          <a:xfrm>
            <a:off x="428625" y="1143000"/>
            <a:ext cx="7758113" cy="4840288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ru-RU" sz="2400" b="1" i="1" dirty="0" err="1" smtClean="0"/>
              <a:t>Модерация</a:t>
            </a:r>
            <a:r>
              <a:rPr lang="ru-RU" sz="2400" b="1" i="1" dirty="0" smtClean="0"/>
              <a:t> </a:t>
            </a:r>
            <a:r>
              <a:rPr lang="ru-RU" sz="2400" b="1" dirty="0" smtClean="0"/>
              <a:t>— </a:t>
            </a:r>
            <a:r>
              <a:rPr lang="ru-RU" sz="2400" i="1" dirty="0" smtClean="0"/>
              <a:t>это структурированный по определенным правилам процесс группового обсуждения в целях идентификации проблем,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i="1" dirty="0" smtClean="0"/>
              <a:t>поиска путей их разрешения и принятия общего решения.</a:t>
            </a:r>
          </a:p>
          <a:p>
            <a:pPr marL="0" indent="0" algn="just">
              <a:buFontTx/>
              <a:buNone/>
              <a:defRPr/>
            </a:pPr>
            <a:r>
              <a:rPr lang="ru-RU" sz="2400" b="1" dirty="0" smtClean="0"/>
              <a:t>Использование </a:t>
            </a:r>
            <a:r>
              <a:rPr lang="ru-RU" sz="2400" b="1" dirty="0" err="1" smtClean="0"/>
              <a:t>модерации</a:t>
            </a:r>
            <a:r>
              <a:rPr lang="ru-RU" sz="2400" b="1" dirty="0" smtClean="0"/>
              <a:t> позволяет:</a:t>
            </a:r>
          </a:p>
          <a:p>
            <a:pPr>
              <a:buFontTx/>
              <a:buChar char="-"/>
              <a:defRPr/>
            </a:pPr>
            <a:r>
              <a:rPr lang="ru-RU" sz="2400" i="1" dirty="0" smtClean="0"/>
              <a:t>сосредоточиться на содержании;</a:t>
            </a:r>
          </a:p>
          <a:p>
            <a:pPr>
              <a:buFontTx/>
              <a:buChar char="-"/>
              <a:defRPr/>
            </a:pPr>
            <a:r>
              <a:rPr lang="ru-RU" sz="2400" i="1" dirty="0" smtClean="0"/>
              <a:t>действовать целенаправленно;</a:t>
            </a:r>
          </a:p>
          <a:p>
            <a:pPr>
              <a:buFontTx/>
              <a:buChar char="-"/>
              <a:defRPr/>
            </a:pPr>
            <a:r>
              <a:rPr lang="ru-RU" sz="2400" i="1" dirty="0" smtClean="0"/>
              <a:t>сохранить возможность для импровизации;</a:t>
            </a:r>
          </a:p>
          <a:p>
            <a:pPr>
              <a:buFontTx/>
              <a:buChar char="-"/>
              <a:defRPr/>
            </a:pPr>
            <a:r>
              <a:rPr lang="ru-RU" sz="2400" i="1" dirty="0" smtClean="0"/>
              <a:t>проявить самостоятельность каждому    участнику обсуждения;</a:t>
            </a:r>
          </a:p>
          <a:p>
            <a:pPr>
              <a:buFontTx/>
              <a:buChar char="-"/>
              <a:defRPr/>
            </a:pPr>
            <a:r>
              <a:rPr lang="ru-RU" sz="2400" i="1" dirty="0" smtClean="0"/>
              <a:t>проводить обсуждение в свободной и   коллегиальной обстановке.</a:t>
            </a:r>
            <a:endParaRPr lang="ru-RU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214313" y="928688"/>
            <a:ext cx="8072437" cy="5126037"/>
          </a:xfrm>
        </p:spPr>
        <p:txBody>
          <a:bodyPr/>
          <a:lstStyle/>
          <a:p>
            <a:pPr>
              <a:buFontTx/>
              <a:buNone/>
            </a:pPr>
            <a:endParaRPr lang="ru-RU" sz="2400" b="1" i="1" smtClean="0"/>
          </a:p>
          <a:p>
            <a:pPr>
              <a:buFontTx/>
              <a:buNone/>
            </a:pPr>
            <a:r>
              <a:rPr lang="ru-RU" sz="2400" b="1" i="1" smtClean="0"/>
              <a:t>Ц</a:t>
            </a:r>
            <a:r>
              <a:rPr lang="ru-RU" sz="2000" b="1" i="1" smtClean="0"/>
              <a:t>ель педагогического совета:</a:t>
            </a:r>
          </a:p>
          <a:p>
            <a:pPr>
              <a:buFontTx/>
              <a:buNone/>
            </a:pPr>
            <a:r>
              <a:rPr lang="ru-RU" sz="2000" smtClean="0"/>
              <a:t>принятие педагогами профстандарта как руководства к действию,</a:t>
            </a:r>
          </a:p>
          <a:p>
            <a:pPr>
              <a:buFontTx/>
              <a:buNone/>
            </a:pPr>
            <a:r>
              <a:rPr lang="ru-RU" sz="2000" smtClean="0"/>
              <a:t>осознание  необходимости доведения своей квалификации до</a:t>
            </a:r>
          </a:p>
          <a:p>
            <a:pPr>
              <a:buFontTx/>
              <a:buNone/>
            </a:pPr>
            <a:r>
              <a:rPr lang="ru-RU" sz="2000" smtClean="0"/>
              <a:t>требуемого  уровня. </a:t>
            </a:r>
          </a:p>
          <a:p>
            <a:pPr>
              <a:buFontTx/>
              <a:buNone/>
            </a:pPr>
            <a:endParaRPr lang="ru-RU" sz="2000" smtClean="0"/>
          </a:p>
          <a:p>
            <a:pPr>
              <a:buFontTx/>
              <a:buNone/>
            </a:pPr>
            <a:r>
              <a:rPr lang="ru-RU" sz="2000" b="1" i="1" smtClean="0"/>
              <a:t>Задачи:</a:t>
            </a:r>
            <a:endParaRPr lang="ru-RU" sz="2000" smtClean="0"/>
          </a:p>
          <a:p>
            <a:r>
              <a:rPr lang="ru-RU" sz="2000" smtClean="0"/>
              <a:t>Провести анализ готовности педагогических работников к реализации  основных трудовых функций.</a:t>
            </a:r>
          </a:p>
          <a:p>
            <a:r>
              <a:rPr lang="ru-RU" sz="2000" smtClean="0"/>
              <a:t>Выявить существующие затруднения и потребности педагогов.</a:t>
            </a:r>
          </a:p>
          <a:p>
            <a:r>
              <a:rPr lang="ru-RU" sz="2000" smtClean="0"/>
              <a:t>Определить основные этапы подготовки коллектива к введению профстандарта, пути и способы повышения профессионального уровня педагогических работников в соответствии с требованиями профстандарта.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571500"/>
            <a:ext cx="8229600" cy="785813"/>
          </a:xfrm>
        </p:spPr>
        <p:txBody>
          <a:bodyPr/>
          <a:lstStyle/>
          <a:p>
            <a:pPr>
              <a:defRPr/>
            </a:pPr>
            <a:r>
              <a:rPr lang="ru-RU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Технологическая схема </a:t>
            </a:r>
            <a:br>
              <a:rPr lang="ru-RU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педагогического совета</a:t>
            </a:r>
            <a:endParaRPr lang="ru-RU" sz="3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457200" y="2214563"/>
            <a:ext cx="8229600" cy="391160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/>
              <a:t>1 этап – разработка</a:t>
            </a:r>
          </a:p>
          <a:p>
            <a:pPr>
              <a:buFontTx/>
              <a:buNone/>
            </a:pPr>
            <a:r>
              <a:rPr lang="ru-RU" sz="2800" smtClean="0"/>
              <a:t>2 этап – подготовка</a:t>
            </a:r>
          </a:p>
          <a:p>
            <a:pPr>
              <a:buFontTx/>
              <a:buNone/>
            </a:pPr>
            <a:r>
              <a:rPr lang="ru-RU" sz="2800" smtClean="0"/>
              <a:t>3 этап – проведение</a:t>
            </a:r>
          </a:p>
          <a:p>
            <a:pPr>
              <a:buFontTx/>
              <a:buNone/>
            </a:pPr>
            <a:r>
              <a:rPr lang="ru-RU" sz="2800" smtClean="0"/>
              <a:t>4 этап – этап последействия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143000"/>
            <a:ext cx="8072437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274638"/>
            <a:ext cx="8715375" cy="439737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Самоанализ готовности к</a:t>
            </a:r>
            <a:br>
              <a:rPr lang="ru-RU" sz="2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реализации трудовой функции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ТФ </a:t>
            </a:r>
            <a:r>
              <a:rPr lang="ru-RU" sz="1800" b="1" dirty="0" smtClean="0">
                <a:solidFill>
                  <a:schemeClr val="tx1"/>
                </a:solidFill>
                <a:ea typeface="Calibri"/>
                <a:cs typeface="Times New Roman"/>
              </a:rPr>
              <a:t>1. Организация учебной деятельности обучающихся по освоению учебных предметов, курсов, дисциплин (модулей) программ СПО и ДПП</a:t>
            </a:r>
            <a:r>
              <a:rPr lang="ru-RU" sz="2000" b="1" dirty="0" smtClean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ea typeface="Calibri"/>
                <a:cs typeface="Times New Roman"/>
              </a:rPr>
            </a:b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50" y="1714500"/>
          <a:ext cx="8501122" cy="505968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7009697"/>
                <a:gridCol w="1491425"/>
              </a:tblGrid>
              <a:tr h="43011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Трудовые действия</a:t>
                      </a:r>
                      <a:endParaRPr lang="ru-RU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Самооценка владения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30116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ru-RU" altLang="ru-RU" sz="1400" dirty="0" smtClean="0"/>
                        <a:t>Проведение учебных занятий  по учебным предметам, курсам, дисциплинам (модулям) образовательной программы</a:t>
                      </a:r>
                      <a:endParaRPr lang="ru-RU" altLang="ru-RU" sz="1400" dirty="0" smtClean="0">
                        <a:latin typeface="+mj-lt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4301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400" dirty="0" smtClean="0"/>
                        <a:t>Организация  самостоятельной  работы  обучающихся по учебным предметам, курсам, дисциплинам (модулям) образовательной программы </a:t>
                      </a:r>
                      <a:endParaRPr lang="ru-RU" altLang="ru-RU" sz="1400" dirty="0" smtClean="0">
                        <a:solidFill>
                          <a:srgbClr val="000000"/>
                        </a:solidFill>
                        <a:latin typeface="+mj-lt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843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400" dirty="0" smtClean="0"/>
                        <a:t>Руководство  учебно-профессиональной, проектной, исследовательской и иной деятельностью обучающихся по программам СПО и ДПП, в т.ч. подготовкой выпускной квалификационной работы (если она предусмотрена)</a:t>
                      </a:r>
                    </a:p>
                    <a:p>
                      <a:r>
                        <a:rPr lang="ru-RU" sz="1400" dirty="0" smtClean="0"/>
                        <a:t>…………………………</a:t>
                      </a:r>
                      <a:endParaRPr lang="ru-RU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27831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Умения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r>
                        <a:rPr lang="ru-RU" altLang="ru-RU" sz="1400" dirty="0" smtClean="0"/>
                        <a:t>Выполнять деятельность и (или) демонстрировать элементы деятельности, осваиваемой обучающимися, и(или) задания, предусмотренные программой учебного предмета, курса, дисциплины (модуля)</a:t>
                      </a:r>
                    </a:p>
                    <a:p>
                      <a:r>
                        <a:rPr lang="ru-RU" altLang="ru-RU" sz="1400" dirty="0" smtClean="0"/>
                        <a:t>………………………..</a:t>
                      </a:r>
                      <a:endParaRPr lang="ru-RU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27831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Знания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784330">
                <a:tc>
                  <a:txBody>
                    <a:bodyPr/>
                    <a:lstStyle/>
                    <a:p>
                      <a:r>
                        <a:rPr lang="ru-RU" sz="1400" kern="1200" dirty="0" smtClean="0"/>
                        <a:t>Локальные акты образовательной организации в части организации</a:t>
                      </a:r>
                      <a:br>
                        <a:rPr lang="ru-RU" sz="1400" kern="1200" dirty="0" smtClean="0"/>
                      </a:br>
                      <a:r>
                        <a:rPr lang="ru-RU" sz="1400" kern="1200" dirty="0" smtClean="0"/>
                        <a:t>образовательного процесса и работы учебного кабинета (лаборатории, иного</a:t>
                      </a:r>
                      <a:br>
                        <a:rPr lang="ru-RU" sz="1400" kern="1200" dirty="0" smtClean="0"/>
                      </a:br>
                      <a:r>
                        <a:rPr lang="ru-RU" sz="1400" kern="1200" dirty="0" smtClean="0"/>
                        <a:t>учебного помещения)</a:t>
                      </a:r>
                    </a:p>
                    <a:p>
                      <a:r>
                        <a:rPr lang="ru-RU" sz="1400" kern="1200" dirty="0" smtClean="0"/>
                        <a:t>…………………………</a:t>
                      </a:r>
                      <a:endParaRPr lang="ru-RU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1000125"/>
            <a:ext cx="8229600" cy="725488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 </a:t>
            </a:r>
            <a:r>
              <a:rPr lang="ru-RU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микрогрупп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214313" y="2071688"/>
            <a:ext cx="9144000" cy="4025900"/>
          </a:xfrm>
        </p:spPr>
        <p:txBody>
          <a:bodyPr/>
          <a:lstStyle/>
          <a:p>
            <a:pPr>
              <a:buFontTx/>
              <a:buNone/>
            </a:pPr>
            <a:r>
              <a:rPr lang="ru-RU" sz="2400" smtClean="0"/>
              <a:t>Группа № 1. ЦМК дисциплин технического профиля.</a:t>
            </a:r>
          </a:p>
          <a:p>
            <a:pPr>
              <a:buFontTx/>
              <a:buNone/>
            </a:pPr>
            <a:r>
              <a:rPr lang="ru-RU" sz="2400" smtClean="0"/>
              <a:t>Группа № 2. ЦМК отделения профобразования в сфере экономики, строительства и права.</a:t>
            </a:r>
          </a:p>
          <a:p>
            <a:pPr>
              <a:buFontTx/>
              <a:buNone/>
            </a:pPr>
            <a:r>
              <a:rPr lang="ru-RU" sz="2400" smtClean="0"/>
              <a:t>Группа № 3. ЦМК информационных технологий.</a:t>
            </a:r>
          </a:p>
          <a:p>
            <a:pPr>
              <a:buFontTx/>
              <a:buNone/>
            </a:pPr>
            <a:r>
              <a:rPr lang="ru-RU" sz="2400" smtClean="0"/>
              <a:t>Группа № 4. ЦМК общеобразовательных дисциплин.</a:t>
            </a:r>
          </a:p>
          <a:p>
            <a:pPr>
              <a:buFontTx/>
              <a:buNone/>
            </a:pPr>
            <a:r>
              <a:rPr lang="ru-RU" sz="2400" smtClean="0"/>
              <a:t>Группа № 5. Экспертная группа.</a:t>
            </a:r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Заседание педагогического совета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428625" y="1285875"/>
            <a:ext cx="8401050" cy="4525963"/>
          </a:xfrm>
        </p:spPr>
        <p:txBody>
          <a:bodyPr/>
          <a:lstStyle/>
          <a:p>
            <a:pPr>
              <a:buFontTx/>
              <a:buNone/>
            </a:pPr>
            <a:r>
              <a:rPr lang="ru-RU" sz="2400" smtClean="0"/>
              <a:t>I этап. Приветствие. Установление свободной и доверительной атмосферы.</a:t>
            </a:r>
          </a:p>
          <a:p>
            <a:pPr>
              <a:buFontTx/>
              <a:buNone/>
            </a:pPr>
            <a:r>
              <a:rPr lang="ru-RU" sz="2400" smtClean="0"/>
              <a:t>II этап. Вхождение в тему.</a:t>
            </a:r>
          </a:p>
          <a:p>
            <a:pPr>
              <a:buFontTx/>
              <a:buNone/>
            </a:pPr>
            <a:r>
              <a:rPr lang="ru-RU" sz="2400" smtClean="0"/>
              <a:t>III этап. Определение и формулировка проблемы или темы обсуждения. </a:t>
            </a:r>
          </a:p>
          <a:p>
            <a:pPr>
              <a:buFontTx/>
              <a:buNone/>
            </a:pPr>
            <a:r>
              <a:rPr lang="ru-RU" sz="2400" smtClean="0"/>
              <a:t>IV этап. Обсуждение темы в микрогруппах и общая презентация результатов.</a:t>
            </a:r>
          </a:p>
          <a:p>
            <a:pPr>
              <a:buFontTx/>
              <a:buNone/>
            </a:pPr>
            <a:r>
              <a:rPr lang="ru-RU" sz="2400" smtClean="0"/>
              <a:t>V этап. Обобщение и конкретизация результатов работы.</a:t>
            </a:r>
          </a:p>
          <a:p>
            <a:pPr>
              <a:buFontTx/>
              <a:buNone/>
            </a:pPr>
            <a:r>
              <a:rPr lang="ru-RU" sz="2400" smtClean="0"/>
              <a:t>VI этап. Рефлексия, подведение итогов работы и обмен мнениями.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7686675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mtClean="0"/>
              <a:t>Что не позволяет мне в полной мере осуществлять трудовые функции в соответствии с профессиональным стандартом?</a:t>
            </a:r>
          </a:p>
          <a:p>
            <a:endParaRPr lang="ru-RU" smtClean="0"/>
          </a:p>
        </p:txBody>
      </p:sp>
      <p:pic>
        <p:nvPicPr>
          <p:cNvPr id="23556" name="Содержимое 5" descr="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3929063"/>
            <a:ext cx="2795588" cy="265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2000" b="1" smtClean="0">
                <a:latin typeface="Times New Roman" pitchFamily="18" charset="0"/>
                <a:ea typeface="Calibri" pitchFamily="34" charset="0"/>
                <a:cs typeface="Calibri" pitchFamily="34" charset="0"/>
              </a:rPr>
              <a:t>II. Описание трудовых функций, входящих в профессиональный стандарт (функциональная карта вида профессиональной деятельности) </a:t>
            </a:r>
          </a:p>
          <a:p>
            <a:pPr algn="ctr">
              <a:spcBef>
                <a:spcPts val="475"/>
              </a:spcBef>
              <a:buFontTx/>
              <a:buNone/>
            </a:pPr>
            <a:r>
              <a:rPr lang="ru-RU" altLang="ru-RU" sz="2000" b="1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Обобщенная трудовая функция:</a:t>
            </a: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2000" b="1" i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2000" b="1" i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2000" b="1" i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12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buFontTx/>
              <a:buNone/>
            </a:pPr>
            <a:r>
              <a:rPr lang="ru-RU" altLang="ru-RU" sz="2000" b="1" i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Трудовые функции: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buFontTx/>
              <a:buNone/>
            </a:pPr>
            <a:endParaRPr lang="ru-RU" altLang="ru-RU" sz="140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ctr" eaLnBrk="1" hangingPunct="1"/>
            <a:endParaRPr lang="ru-RU" altLang="ru-RU" sz="2000" b="1" smtClean="0">
              <a:latin typeface="Times New Roman" pitchFamily="18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00100" y="2276475"/>
            <a:ext cx="6911975" cy="1152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Преподавание по программам профессионального обучения, СПО и дополнительным профессиональным программам, ориентированным на соответствующий уровень квалификации</a:t>
            </a:r>
            <a:endParaRPr lang="ru-RU" sz="14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288" y="3933825"/>
            <a:ext cx="2452687" cy="2374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1.Организация учебной деятельности обучающихся по освоению учебных предметов, курсов, дисциплин (модулей) программ СПО и ДПП</a:t>
            </a:r>
            <a:endParaRPr lang="ru-RU" sz="16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87675" y="4076700"/>
            <a:ext cx="2808288" cy="22320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2. Педагогический контроль и оценка освоения образовательной программы профессионального обучения,  СПО и ДПП в процессе промежуточной и итоговой аттестации</a:t>
            </a:r>
            <a:endParaRPr lang="ru-RU" sz="16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875338" y="3933825"/>
            <a:ext cx="2584450" cy="25193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3. Разработка программно-методического обеспечения учебных предметов, курсов, дисциплин (модулей) программ профессионального обучения, СПО и ДПП</a:t>
            </a:r>
            <a:endParaRPr lang="ru-RU" sz="16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24583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Преподаватель</a:t>
            </a:r>
            <a:endParaRPr lang="ru-RU" altLang="ru-RU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Мастер производственного обучения, преподаватель</a:t>
            </a:r>
          </a:p>
        </p:txBody>
      </p:sp>
      <p:sp>
        <p:nvSpPr>
          <p:cNvPr id="25603" name="Объект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2000" b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II. Описание трудовых функций, входящих в профессиональный стандарт (функциональная карта вида профессиональной деятельности) </a:t>
            </a:r>
          </a:p>
          <a:p>
            <a:pPr algn="ctr">
              <a:spcBef>
                <a:spcPts val="475"/>
              </a:spcBef>
              <a:buFontTx/>
              <a:buNone/>
            </a:pPr>
            <a:r>
              <a:rPr lang="ru-RU" altLang="ru-RU" sz="2000" b="1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Обобщенная трудовая функция:</a:t>
            </a: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2000" b="1" i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2000" b="1" i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600" smtClean="0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6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buFontTx/>
              <a:buNone/>
            </a:pPr>
            <a:r>
              <a:rPr lang="ru-RU" altLang="ru-RU" sz="2000" b="1" i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Трудовые функции:</a:t>
            </a:r>
          </a:p>
          <a:p>
            <a:endParaRPr lang="ru-RU" altLang="ru-RU" sz="16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43063" y="2643188"/>
            <a:ext cx="5688012" cy="1008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Организационно-педагогическое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сопровождение группы (курса)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обучающихся по программам СПО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alt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00125" y="4286250"/>
            <a:ext cx="3357563" cy="2357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педагогических условий для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развития группы (курса) обучающихся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программам СПО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72000" y="4286250"/>
            <a:ext cx="3357563" cy="2357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Социально-педагогическая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поддержка обучающихся по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программам СПО в образовательной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деятельности и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профессионально-личностном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развитии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alt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Мастер производственного обучения, преподаватель</a:t>
            </a:r>
          </a:p>
        </p:txBody>
      </p:sp>
      <p:sp>
        <p:nvSpPr>
          <p:cNvPr id="26627" name="Объект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2000" b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II. Описание трудовых функций, входящих в профессиональный стандарт (функциональная карта вида профессиональной деятельности) </a:t>
            </a:r>
          </a:p>
          <a:p>
            <a:pPr algn="ctr">
              <a:spcBef>
                <a:spcPts val="475"/>
              </a:spcBef>
              <a:buFontTx/>
              <a:buNone/>
            </a:pPr>
            <a:r>
              <a:rPr lang="ru-RU" altLang="ru-RU" sz="2000" b="1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Обобщенная трудовая функция:</a:t>
            </a: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2000" b="1" i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2000" b="1" i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600" smtClean="0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6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buFontTx/>
              <a:buNone/>
            </a:pPr>
            <a:r>
              <a:rPr lang="ru-RU" altLang="ru-RU" sz="2000" b="1" i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Трудовые функции:</a:t>
            </a:r>
          </a:p>
          <a:p>
            <a:endParaRPr lang="ru-RU" altLang="ru-RU" sz="16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43063" y="2643188"/>
            <a:ext cx="5688012" cy="1008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Проведение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профориентационных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мероприятий со школьниками и их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родителями (законными представителями)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alt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00125" y="4286250"/>
            <a:ext cx="3357563" cy="2357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Информирование и консультирование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школьников и их родителей (законных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представителей) по вопросам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профессионального самоопределения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профессионального выбора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72000" y="4286250"/>
            <a:ext cx="3357563" cy="2357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Проведение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практикоориентированных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профориентационных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мероприятий со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школьниками и их родителями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(законными представителями)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alt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Мастер производственного обучен</a:t>
            </a: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ия</a:t>
            </a:r>
          </a:p>
        </p:txBody>
      </p:sp>
      <p:sp>
        <p:nvSpPr>
          <p:cNvPr id="27651" name="Объект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2000" b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II. Описание трудовых функций, входящих в профессиональный стандарт (функциональная карта вида профессиональной деятельности) </a:t>
            </a:r>
          </a:p>
          <a:p>
            <a:pPr algn="ctr">
              <a:spcBef>
                <a:spcPts val="475"/>
              </a:spcBef>
              <a:buFontTx/>
              <a:buNone/>
            </a:pPr>
            <a:r>
              <a:rPr lang="ru-RU" altLang="ru-RU" sz="2000" b="1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Обобщенная трудовая функция:</a:t>
            </a: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2000" b="1" i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475"/>
              </a:spcBef>
              <a:buFontTx/>
              <a:buNone/>
            </a:pPr>
            <a:endParaRPr lang="ru-RU" altLang="ru-RU" sz="2000" b="1" i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600" smtClean="0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6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buFontTx/>
              <a:buNone/>
            </a:pPr>
            <a:r>
              <a:rPr lang="ru-RU" altLang="ru-RU" sz="2000" b="1" i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Трудовые функции:</a:t>
            </a:r>
          </a:p>
          <a:p>
            <a:endParaRPr lang="ru-RU" altLang="ru-RU" sz="16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450" y="2708275"/>
            <a:ext cx="5688013" cy="1008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mtClean="0">
                <a:latin typeface="Times New Roman" pitchFamily="18" charset="0"/>
              </a:rPr>
              <a:t>Организация и проведение учебно-производственного процесса при реализации образовательных программ различного уровня и направленности</a:t>
            </a:r>
            <a:endParaRPr lang="ru-RU" altLang="ru-RU" smtClean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0825" y="4365625"/>
            <a:ext cx="2808288" cy="22320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учебно-производственной деятельности обучающихся по освоению программ профессионального обучения и (или) программ подготовки квалифицированных рабочих, служащих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48038" y="4365625"/>
            <a:ext cx="2463800" cy="22320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600" dirty="0" smtClean="0">
                <a:latin typeface="Times New Roman" pitchFamily="18" charset="0"/>
              </a:rPr>
              <a:t>Педагогический контроль и оценка освоения  квалификации рабочего, служащего  в процессе учебно-производственной деятельности обучающихся</a:t>
            </a:r>
            <a:endParaRPr lang="ru-RU" altLang="ru-RU" sz="1600" dirty="0" smtClean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84888" y="4365625"/>
            <a:ext cx="2232025" cy="2159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600" dirty="0" smtClean="0">
                <a:latin typeface="Times New Roman" pitchFamily="18" charset="0"/>
              </a:rPr>
              <a:t>Разработка программно-методического обеспечения учебно-производственного процесса</a:t>
            </a:r>
            <a:endParaRPr lang="ru-RU" altLang="ru-RU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313" y="2500313"/>
          <a:ext cx="8572500" cy="2744787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143140"/>
                <a:gridCol w="2143140"/>
                <a:gridCol w="2143140"/>
                <a:gridCol w="214314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Трудовая функция</a:t>
                      </a:r>
                      <a:endParaRPr lang="ru-RU" sz="18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Самооценка владения</a:t>
                      </a:r>
                      <a:endParaRPr lang="ru-RU" sz="18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Чему нужно научиться,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что освоить, </a:t>
                      </a:r>
                      <a:r>
                        <a:rPr lang="ru-RU" sz="1800" dirty="0" smtClean="0"/>
                        <a:t>разработать?</a:t>
                      </a:r>
                      <a:endParaRPr lang="ru-RU" sz="18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Как решить </a:t>
                      </a:r>
                      <a:r>
                        <a:rPr lang="ru-RU" sz="1800" dirty="0" smtClean="0"/>
                        <a:t>проблемы?</a:t>
                      </a:r>
                      <a:endParaRPr lang="ru-RU" sz="18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285750" y="928688"/>
            <a:ext cx="8643938" cy="439737"/>
          </a:xfrm>
        </p:spPr>
        <p:txBody>
          <a:bodyPr/>
          <a:lstStyle/>
          <a:p>
            <a:pPr algn="l">
              <a:defRPr/>
            </a:pP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Наименование обобщенной трудовой функции</a:t>
            </a:r>
            <a:r>
              <a:rPr lang="ru-RU" sz="2400" b="1" dirty="0" smtClean="0">
                <a:solidFill>
                  <a:schemeClr val="tx1"/>
                </a:solidFill>
              </a:rPr>
              <a:t>: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________________________________________________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71500" y="285750"/>
            <a:ext cx="8015288" cy="72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altLang="ru-RU" sz="2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Обсуждение и общая презентация результатов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 b="1" i="1" smtClean="0"/>
              <a:t>V этап — обобщение и конкретизация результатов работы</a:t>
            </a:r>
          </a:p>
          <a:p>
            <a:pPr algn="ctr">
              <a:buFontTx/>
              <a:buNone/>
            </a:pPr>
            <a:endParaRPr lang="ru-RU" sz="2800" smtClean="0"/>
          </a:p>
          <a:p>
            <a:r>
              <a:rPr lang="ru-RU" sz="2400" i="1" smtClean="0"/>
              <a:t>перечень взвешенных проблем, который признается всеми участниками;</a:t>
            </a:r>
            <a:endParaRPr lang="ru-RU" sz="2400" smtClean="0"/>
          </a:p>
          <a:p>
            <a:r>
              <a:rPr lang="ru-RU" sz="2400" i="1" smtClean="0"/>
              <a:t>список задач, выработанных с целью разрешения проблем, с указанием конкретных мероприятий, заданий отдельным лицам или подгруппам, а также сроков их выполнения.</a:t>
            </a:r>
            <a:endParaRPr lang="ru-RU" sz="2400" smtClean="0"/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000125"/>
            <a:ext cx="8229600" cy="857250"/>
          </a:xfrm>
        </p:spPr>
        <p:txBody>
          <a:bodyPr/>
          <a:lstStyle/>
          <a:p>
            <a:pPr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Рефлексия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>
          <a:xfrm>
            <a:off x="357188" y="1928813"/>
            <a:ext cx="8229600" cy="2571750"/>
          </a:xfrm>
        </p:spPr>
        <p:txBody>
          <a:bodyPr/>
          <a:lstStyle/>
          <a:p>
            <a:r>
              <a:rPr lang="ru-RU" smtClean="0"/>
              <a:t>С какой целью мы сегодня собрались?</a:t>
            </a:r>
          </a:p>
          <a:p>
            <a:r>
              <a:rPr lang="ru-RU" smtClean="0"/>
              <a:t>Какие ожидания подтвердились? </a:t>
            </a:r>
          </a:p>
          <a:p>
            <a:r>
              <a:rPr lang="ru-RU" smtClean="0"/>
              <a:t>Какие – не подтвердились?  </a:t>
            </a:r>
          </a:p>
          <a:p>
            <a:r>
              <a:rPr lang="ru-RU" smtClean="0"/>
              <a:t>Удалось ли получить все ответы?</a:t>
            </a:r>
          </a:p>
        </p:txBody>
      </p:sp>
      <p:pic>
        <p:nvPicPr>
          <p:cNvPr id="30724" name="Picture 3" descr="https://www.nalog.ru/cdn/image/154003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3" y="4197350"/>
            <a:ext cx="3286125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Решение</a:t>
            </a:r>
            <a:b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педагогического совета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Tx/>
              <a:buNone/>
              <a:defRPr/>
            </a:pPr>
            <a:r>
              <a:rPr lang="ru-RU" sz="2200" dirty="0" smtClean="0"/>
              <a:t>1. </a:t>
            </a:r>
            <a:r>
              <a:rPr lang="ru-RU" sz="2400" dirty="0" smtClean="0"/>
              <a:t>Создать рабочую группу по введению профессионального стандарта.</a:t>
            </a:r>
          </a:p>
          <a:p>
            <a:pPr marL="457200" indent="-457200">
              <a:buFontTx/>
              <a:buNone/>
              <a:defRPr/>
            </a:pPr>
            <a:r>
              <a:rPr lang="ru-RU" sz="2400" dirty="0" smtClean="0"/>
              <a:t>2. Рабочей группе разработать и обеспечить реализацию плана мероприятий по введению </a:t>
            </a:r>
            <a:r>
              <a:rPr lang="ru-RU" sz="2400" dirty="0" err="1" smtClean="0"/>
              <a:t>профстандарта</a:t>
            </a:r>
            <a:r>
              <a:rPr lang="ru-RU" sz="2400" dirty="0" smtClean="0"/>
              <a:t>.</a:t>
            </a:r>
          </a:p>
          <a:p>
            <a:pPr>
              <a:buFontTx/>
              <a:buNone/>
              <a:defRPr/>
            </a:pPr>
            <a:r>
              <a:rPr lang="ru-RU" sz="2400" dirty="0" smtClean="0"/>
              <a:t>2. Методической службе разработать программу «внутрифирменного обучения педагогов» в соответствии с положениями </a:t>
            </a:r>
            <a:r>
              <a:rPr lang="ru-RU" sz="2400" dirty="0" err="1" smtClean="0"/>
              <a:t>профстандарта</a:t>
            </a:r>
            <a:r>
              <a:rPr lang="ru-RU" sz="2400" dirty="0" smtClean="0"/>
              <a:t>.</a:t>
            </a:r>
          </a:p>
          <a:p>
            <a:pPr>
              <a:buFontTx/>
              <a:buNone/>
              <a:defRPr/>
            </a:pPr>
            <a:r>
              <a:rPr lang="ru-RU" sz="2400" dirty="0" smtClean="0"/>
              <a:t>4. Каждому педагогическому работнику составить индивидуальную образовательно-методическую траекторию.</a:t>
            </a:r>
          </a:p>
          <a:p>
            <a:pPr>
              <a:defRPr/>
            </a:pPr>
            <a:endParaRPr lang="ru-RU" sz="2400" dirty="0" smtClean="0"/>
          </a:p>
          <a:p>
            <a:pPr>
              <a:buFontTx/>
              <a:buNone/>
              <a:defRPr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иохимия">
  <a:themeElements>
    <a:clrScheme name="Химия белый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Химия белый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Химия белый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Химия белый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Химия белый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Химия белый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Химия белый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Химия белый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имия белый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имия белый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имия белый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имия белый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имия белый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Химия белый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7706990</TotalTime>
  <Words>833</Words>
  <Application>Microsoft Office PowerPoint</Application>
  <PresentationFormat>Экран (4:3)</PresentationFormat>
  <Paragraphs>131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Биохимия</vt:lpstr>
      <vt:lpstr> Организация  методической работы  с педагогическим коллективом  по подготовке к введению профессионального стандарта педагога в формате  педагогического совета</vt:lpstr>
      <vt:lpstr>Направления деятельности по введению Профессионального стандарта педагога</vt:lpstr>
      <vt:lpstr>Слайд 3</vt:lpstr>
      <vt:lpstr>Слайд 4</vt:lpstr>
      <vt:lpstr>Слайд 5</vt:lpstr>
      <vt:lpstr>Технологическая схема  педагогического совета</vt:lpstr>
      <vt:lpstr>Слайд 7</vt:lpstr>
      <vt:lpstr>   Самоанализ готовности к  реализации трудовой функции ТФ 1. Организация учебной деятельности обучающихся по освоению учебных предметов, курсов, дисциплин (модулей) программ СПО и ДПП  </vt:lpstr>
      <vt:lpstr>Состав микрогрупп</vt:lpstr>
      <vt:lpstr>Заседание педагогического совета</vt:lpstr>
      <vt:lpstr>Вопрос</vt:lpstr>
      <vt:lpstr>Преподаватель</vt:lpstr>
      <vt:lpstr>Мастер производственного обучения, преподаватель</vt:lpstr>
      <vt:lpstr>Мастер производственного обучения, преподаватель</vt:lpstr>
      <vt:lpstr>Мастер производственного обучения</vt:lpstr>
      <vt:lpstr>    Наименование обобщенной трудовой функции: ________________________________________________  </vt:lpstr>
      <vt:lpstr>Слайд 17</vt:lpstr>
      <vt:lpstr>Рефлексия</vt:lpstr>
      <vt:lpstr>Решение  педагогического совета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Профессиональный стандарт педагога</dc:title>
  <dc:creator>НВ</dc:creator>
  <cp:lastModifiedBy>Гуляева</cp:lastModifiedBy>
  <cp:revision>334</cp:revision>
  <dcterms:created xsi:type="dcterms:W3CDTF">2013-04-02T17:01:59Z</dcterms:created>
  <dcterms:modified xsi:type="dcterms:W3CDTF">2016-08-26T02:52:16Z</dcterms:modified>
</cp:coreProperties>
</file>